
<file path=[Content_Types].xml><?xml version="1.0" encoding="utf-8"?>
<Types xmlns="http://schemas.openxmlformats.org/package/2006/content-types">
  <Default ContentType="image/svg+xml" Extension="sv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4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1926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"/>
          <p:cNvSpPr/>
          <p:nvPr/>
        </p:nvSpPr>
        <p:spPr>
          <a:xfrm>
            <a:off x="6280190" y="3054429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B4540"/>
              </a:buClr>
              <a:buSzPts val="4450"/>
              <a:buFont typeface="Fraunces ExtraBold"/>
              <a:buNone/>
            </a:pPr>
            <a:r>
              <a:rPr b="1" i="0" lang="en-US" sz="4450" u="none" cap="none" strike="noStrike">
                <a:solidFill>
                  <a:srgbClr val="3B4540"/>
                </a:solidFill>
                <a:latin typeface="Fraunces ExtraBold"/>
                <a:ea typeface="Fraunces ExtraBold"/>
                <a:cs typeface="Fraunces ExtraBold"/>
                <a:sym typeface="Fraunces ExtraBold"/>
              </a:rPr>
              <a:t>The Spill-Proof Ice Cream Cone 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6280201" y="4812153"/>
            <a:ext cx="83502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5449"/>
              </a:buClr>
              <a:buSzPts val="1750"/>
              <a:buFont typeface="Nobile"/>
              <a:buNone/>
            </a:pPr>
            <a:r>
              <a:rPr i="0" lang="en-US" sz="1750" cap="none" strike="noStrike">
                <a:solidFill>
                  <a:srgbClr val="405449"/>
                </a:solidFill>
                <a:latin typeface="Nobile"/>
                <a:ea typeface="Nobile"/>
                <a:cs typeface="Nobile"/>
                <a:sym typeface="Nobile"/>
              </a:rPr>
              <a:t>A cleaner and smarter way to enjoy ice cream</a:t>
            </a:r>
            <a:endParaRPr i="0" sz="1750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2" name="Google Shape;3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"/>
          <p:cNvSpPr txBox="1"/>
          <p:nvPr/>
        </p:nvSpPr>
        <p:spPr>
          <a:xfrm>
            <a:off x="6280200" y="5322759"/>
            <a:ext cx="11384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B Shalini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026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Call to Action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9473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Experience the future of ice cream enjoyment today.</a:t>
            </a:r>
            <a:endParaRPr lang="en-US" sz="1750" dirty="0"/>
          </a:p>
        </p:txBody>
      </p:sp>
      <p:pic>
        <p:nvPicPr>
          <p:cNvPr id="5" name="Image 1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565452"/>
            <a:ext cx="1823442" cy="623768"/>
          </a:xfrm>
          <a:prstGeom prst="rect">
            <a:avLst/>
          </a:prstGeom>
        </p:spPr>
      </p:pic>
      <p:pic>
        <p:nvPicPr>
          <p:cNvPr id="6" name="Image 2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979" y="4565452"/>
            <a:ext cx="2992160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4043"/>
            <a:ext cx="490251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What This Product Is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1821180"/>
            <a:ext cx="3664744" cy="2810947"/>
          </a:xfrm>
          <a:prstGeom prst="roundRect">
            <a:avLst>
              <a:gd name="adj" fmla="val 520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1821180"/>
            <a:ext cx="121920" cy="2810947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20784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 Special Design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2568893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is a unique ice cream cone featuring an innovative, wide wafer base.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1821180"/>
            <a:ext cx="3664863" cy="2810947"/>
          </a:xfrm>
          <a:prstGeom prst="roundRect">
            <a:avLst>
              <a:gd name="adj" fmla="val 520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1268" y="1821180"/>
            <a:ext cx="121920" cy="2810947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10520482" y="2078474"/>
            <a:ext cx="30588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Mess-Free Enjoyment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20482" y="2923223"/>
            <a:ext cx="30588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It’s specifically designed to catch drips, ensuring hands remain clean and sticky-free.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858941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4858941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5116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Fully Edible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5606653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Every part of this cone, including the drip-catcher, is 100% edible, leaving no waste.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167" y="602933"/>
            <a:ext cx="7261979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Problem With Normal Cones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67" y="1478518"/>
            <a:ext cx="1094542" cy="13134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79546" y="1697355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Melting Mess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079546" y="2170628"/>
            <a:ext cx="6298287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Ice cream quickly melts, leading to drips everywhere.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67" y="2792016"/>
            <a:ext cx="1094542" cy="16115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79546" y="3010853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Sticky Hands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079546" y="3484126"/>
            <a:ext cx="6298287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inevitable consequence of drips, making the experience unpleasant.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67" y="4403527"/>
            <a:ext cx="1094542" cy="16115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79546" y="4622363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Accidental Drops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079546" y="5095637"/>
            <a:ext cx="6298287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Especially for children, cones can be easily dropped due to slipperiness.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167" y="6015037"/>
            <a:ext cx="1094542" cy="161151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79546" y="6233874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Excessive Waste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079546" y="6707148"/>
            <a:ext cx="6298287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need for extra tissues or paper napkins creates unnecessary waste.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218" y="473154"/>
            <a:ext cx="3519249" cy="430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Our Simple Solution</a:t>
            </a:r>
            <a:endParaRPr lang="en-US" sz="2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18" y="1354693"/>
            <a:ext cx="6503075" cy="650307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32727" y="1354693"/>
            <a:ext cx="1625679" cy="474345"/>
          </a:xfrm>
          <a:prstGeom prst="roundRect">
            <a:avLst>
              <a:gd name="adj" fmla="val 32647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8224599" y="1440656"/>
            <a:ext cx="24193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7532727" y="1872020"/>
            <a:ext cx="3251478" cy="474345"/>
          </a:xfrm>
          <a:prstGeom prst="roundRect">
            <a:avLst>
              <a:gd name="adj" fmla="val 32647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9037439" y="1957983"/>
            <a:ext cx="24193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532727" y="2389346"/>
            <a:ext cx="4877276" cy="474345"/>
          </a:xfrm>
          <a:prstGeom prst="roundRect">
            <a:avLst>
              <a:gd name="adj" fmla="val 32647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9850398" y="2475309"/>
            <a:ext cx="24193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7532727" y="2906673"/>
            <a:ext cx="6503075" cy="474345"/>
          </a:xfrm>
          <a:prstGeom prst="roundRect">
            <a:avLst>
              <a:gd name="adj" fmla="val 32647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10663237" y="2992636"/>
            <a:ext cx="24193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7532727" y="3553063"/>
            <a:ext cx="344091" cy="344091"/>
          </a:xfrm>
          <a:prstGeom prst="roundRect">
            <a:avLst>
              <a:gd name="adj" fmla="val 45006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7597259" y="3590687"/>
            <a:ext cx="215027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8048863" y="3590687"/>
            <a:ext cx="2150745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Built-in "Plate"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8048863" y="4031456"/>
            <a:ext cx="598693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cone with a smart, integrated wafer base at the bottom.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7532727" y="4564737"/>
            <a:ext cx="344091" cy="344091"/>
          </a:xfrm>
          <a:prstGeom prst="roundRect">
            <a:avLst>
              <a:gd name="adj" fmla="val 45006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7597259" y="4602361"/>
            <a:ext cx="215027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8048863" y="4602361"/>
            <a:ext cx="2150745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Catches Every Drip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8048863" y="5043130"/>
            <a:ext cx="598693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Designed to capture all melting ice cream, preventing any mess.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7532727" y="5576411"/>
            <a:ext cx="344091" cy="344091"/>
          </a:xfrm>
          <a:prstGeom prst="roundRect">
            <a:avLst>
              <a:gd name="adj" fmla="val 45006"/>
            </a:avLst>
          </a:prstGeom>
          <a:solidFill>
            <a:srgbClr val="E8F3E8"/>
          </a:solidFill>
          <a:ln/>
        </p:spPr>
      </p:sp>
      <p:sp>
        <p:nvSpPr>
          <p:cNvPr id="21" name="Text 18"/>
          <p:cNvSpPr/>
          <p:nvPr/>
        </p:nvSpPr>
        <p:spPr>
          <a:xfrm>
            <a:off x="7597259" y="5614035"/>
            <a:ext cx="215027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8048863" y="5614035"/>
            <a:ext cx="2150745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Easy to Handle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8048863" y="6054804"/>
            <a:ext cx="598693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Comfortable to hold, making it ideal for everyone, especially children.</a:t>
            </a:r>
            <a:endParaRPr lang="en-US" sz="1350" dirty="0"/>
          </a:p>
        </p:txBody>
      </p:sp>
      <p:sp>
        <p:nvSpPr>
          <p:cNvPr id="24" name="Shape 21"/>
          <p:cNvSpPr/>
          <p:nvPr/>
        </p:nvSpPr>
        <p:spPr>
          <a:xfrm>
            <a:off x="7532727" y="6588085"/>
            <a:ext cx="344091" cy="344091"/>
          </a:xfrm>
          <a:prstGeom prst="roundRect">
            <a:avLst>
              <a:gd name="adj" fmla="val 45006"/>
            </a:avLst>
          </a:prstGeom>
          <a:solidFill>
            <a:srgbClr val="E8F3E8"/>
          </a:solidFill>
          <a:ln/>
        </p:spPr>
      </p:sp>
      <p:sp>
        <p:nvSpPr>
          <p:cNvPr id="25" name="Text 22"/>
          <p:cNvSpPr/>
          <p:nvPr/>
        </p:nvSpPr>
        <p:spPr>
          <a:xfrm>
            <a:off x="7597259" y="6625709"/>
            <a:ext cx="215027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1650" dirty="0"/>
          </a:p>
        </p:txBody>
      </p:sp>
      <p:sp>
        <p:nvSpPr>
          <p:cNvPr id="26" name="Text 23"/>
          <p:cNvSpPr/>
          <p:nvPr/>
        </p:nvSpPr>
        <p:spPr>
          <a:xfrm>
            <a:off x="8048863" y="6625709"/>
            <a:ext cx="2150745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 Mess, No Waste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8048863" y="7066478"/>
            <a:ext cx="5986939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Enjoy your treat without any fuss or environmental impact.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099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Features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33160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82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Drip-Proof Design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7248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Engineered to prevent any melted ice cream from dripping.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33160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182064"/>
            <a:ext cx="29342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Crunchy Wafer Base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67248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 additional textured wafer base that adds to the enjoyment.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33160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182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100% Edible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67248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From cone to base, every part is safe and delicious to eat.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85191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7023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Enhanced Stability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19279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More stable than traditional cones, reducing accidental drops.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893" y="4851916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702379"/>
            <a:ext cx="30225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Fun and Unique Look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19279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distinctive design that stands out and is visually appealing.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757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202" y="2898457"/>
            <a:ext cx="3801308" cy="475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It’s Better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7303770" y="3658672"/>
            <a:ext cx="22860" cy="4051221"/>
          </a:xfrm>
          <a:prstGeom prst="roundRect">
            <a:avLst>
              <a:gd name="adj" fmla="val 748300"/>
            </a:avLst>
          </a:prstGeom>
          <a:solidFill>
            <a:srgbClr val="CED9CE"/>
          </a:solidFill>
          <a:ln/>
        </p:spPr>
      </p:sp>
      <p:sp>
        <p:nvSpPr>
          <p:cNvPr id="5" name="Shape 2"/>
          <p:cNvSpPr/>
          <p:nvPr/>
        </p:nvSpPr>
        <p:spPr>
          <a:xfrm>
            <a:off x="642342" y="3658672"/>
            <a:ext cx="6649998" cy="1835587"/>
          </a:xfrm>
          <a:prstGeom prst="roundRect">
            <a:avLst>
              <a:gd name="adj" fmla="val 9319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4726543" y="3848695"/>
            <a:ext cx="2375773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Normal Cone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2366" y="4259461"/>
            <a:ext cx="626995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Messy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832366" y="4629864"/>
            <a:ext cx="626995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Unstable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832366" y="5000268"/>
            <a:ext cx="626995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Sticky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338060" y="5874306"/>
            <a:ext cx="6649998" cy="1835587"/>
          </a:xfrm>
          <a:prstGeom prst="rect">
            <a:avLst/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7528084" y="6064329"/>
            <a:ext cx="2512100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Spill-Proof Cone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528084" y="6475095"/>
            <a:ext cx="626995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Clean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528084" y="6845498"/>
            <a:ext cx="626995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Easy to hold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7528084" y="7215902"/>
            <a:ext cx="626995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Zero drip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217" y="1055608"/>
            <a:ext cx="2309932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Who Will Love It</a:t>
            </a:r>
            <a:endParaRPr lang="en-US" sz="1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18" y="1653421"/>
            <a:ext cx="2687479" cy="13858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589" y="1653421"/>
            <a:ext cx="2687479" cy="138588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461" y="1653421"/>
            <a:ext cx="2687479" cy="1385888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1332" y="1653421"/>
            <a:ext cx="2687479" cy="1385888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1203" y="1653421"/>
            <a:ext cx="2687479" cy="1385888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>
            <a:off x="404217" y="3247311"/>
            <a:ext cx="461963" cy="692944"/>
          </a:xfrm>
          <a:prstGeom prst="roundRect">
            <a:avLst>
              <a:gd name="adj" fmla="val 360027"/>
            </a:avLst>
          </a:prstGeom>
          <a:solidFill>
            <a:srgbClr val="E8F3E8"/>
          </a:solidFill>
          <a:ln/>
        </p:spPr>
      </p:sp>
      <p:sp>
        <p:nvSpPr>
          <p:cNvPr id="9" name="Text 2"/>
          <p:cNvSpPr/>
          <p:nvPr/>
        </p:nvSpPr>
        <p:spPr>
          <a:xfrm>
            <a:off x="548521" y="3485555"/>
            <a:ext cx="173236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350" dirty="0"/>
          </a:p>
        </p:txBody>
      </p:sp>
      <p:sp>
        <p:nvSpPr>
          <p:cNvPr id="10" name="Text 3"/>
          <p:cNvSpPr/>
          <p:nvPr/>
        </p:nvSpPr>
        <p:spPr>
          <a:xfrm>
            <a:off x="981670" y="3362801"/>
            <a:ext cx="1443633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Ice Cream Shops</a:t>
            </a:r>
            <a:endParaRPr lang="en-US" sz="1100" dirty="0"/>
          </a:p>
        </p:txBody>
      </p:sp>
      <p:sp>
        <p:nvSpPr>
          <p:cNvPr id="11" name="Shape 4"/>
          <p:cNvSpPr/>
          <p:nvPr/>
        </p:nvSpPr>
        <p:spPr>
          <a:xfrm>
            <a:off x="404217" y="4055745"/>
            <a:ext cx="461963" cy="692944"/>
          </a:xfrm>
          <a:prstGeom prst="roundRect">
            <a:avLst>
              <a:gd name="adj" fmla="val 360027"/>
            </a:avLst>
          </a:prstGeom>
          <a:solidFill>
            <a:srgbClr val="E8F3E8"/>
          </a:solidFill>
          <a:ln/>
        </p:spPr>
      </p:sp>
      <p:sp>
        <p:nvSpPr>
          <p:cNvPr id="12" name="Text 5"/>
          <p:cNvSpPr/>
          <p:nvPr/>
        </p:nvSpPr>
        <p:spPr>
          <a:xfrm>
            <a:off x="548521" y="4293989"/>
            <a:ext cx="173236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350" dirty="0"/>
          </a:p>
        </p:txBody>
      </p:sp>
      <p:sp>
        <p:nvSpPr>
          <p:cNvPr id="13" name="Text 6"/>
          <p:cNvSpPr/>
          <p:nvPr/>
        </p:nvSpPr>
        <p:spPr>
          <a:xfrm>
            <a:off x="981670" y="4171236"/>
            <a:ext cx="1443633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Beaches &amp; Parks</a:t>
            </a:r>
            <a:endParaRPr lang="en-US" sz="1100" dirty="0"/>
          </a:p>
        </p:txBody>
      </p:sp>
      <p:sp>
        <p:nvSpPr>
          <p:cNvPr id="14" name="Shape 7"/>
          <p:cNvSpPr/>
          <p:nvPr/>
        </p:nvSpPr>
        <p:spPr>
          <a:xfrm>
            <a:off x="404217" y="4864179"/>
            <a:ext cx="461963" cy="692944"/>
          </a:xfrm>
          <a:prstGeom prst="roundRect">
            <a:avLst>
              <a:gd name="adj" fmla="val 360027"/>
            </a:avLst>
          </a:prstGeom>
          <a:solidFill>
            <a:srgbClr val="E8F3E8"/>
          </a:solidFill>
          <a:ln/>
        </p:spPr>
      </p:sp>
      <p:sp>
        <p:nvSpPr>
          <p:cNvPr id="15" name="Text 8"/>
          <p:cNvSpPr/>
          <p:nvPr/>
        </p:nvSpPr>
        <p:spPr>
          <a:xfrm>
            <a:off x="548521" y="5102423"/>
            <a:ext cx="173236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981670" y="4979670"/>
            <a:ext cx="1443633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Families &amp; Kids</a:t>
            </a:r>
            <a:endParaRPr lang="en-US" sz="1100" dirty="0"/>
          </a:p>
        </p:txBody>
      </p:sp>
      <p:sp>
        <p:nvSpPr>
          <p:cNvPr id="17" name="Shape 10"/>
          <p:cNvSpPr/>
          <p:nvPr/>
        </p:nvSpPr>
        <p:spPr>
          <a:xfrm>
            <a:off x="404217" y="5672614"/>
            <a:ext cx="461963" cy="692944"/>
          </a:xfrm>
          <a:prstGeom prst="roundRect">
            <a:avLst>
              <a:gd name="adj" fmla="val 360027"/>
            </a:avLst>
          </a:prstGeom>
          <a:solidFill>
            <a:srgbClr val="E8F3E8"/>
          </a:solidFill>
          <a:ln/>
        </p:spPr>
      </p:sp>
      <p:sp>
        <p:nvSpPr>
          <p:cNvPr id="18" name="Text 11"/>
          <p:cNvSpPr/>
          <p:nvPr/>
        </p:nvSpPr>
        <p:spPr>
          <a:xfrm>
            <a:off x="548521" y="5910858"/>
            <a:ext cx="173236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1350" dirty="0"/>
          </a:p>
        </p:txBody>
      </p:sp>
      <p:sp>
        <p:nvSpPr>
          <p:cNvPr id="19" name="Text 12"/>
          <p:cNvSpPr/>
          <p:nvPr/>
        </p:nvSpPr>
        <p:spPr>
          <a:xfrm>
            <a:off x="981670" y="5788104"/>
            <a:ext cx="1587579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Cafés &amp; Dessert Stalls</a:t>
            </a:r>
            <a:endParaRPr lang="en-US" sz="1100" dirty="0"/>
          </a:p>
        </p:txBody>
      </p:sp>
      <p:sp>
        <p:nvSpPr>
          <p:cNvPr id="20" name="Shape 13"/>
          <p:cNvSpPr/>
          <p:nvPr/>
        </p:nvSpPr>
        <p:spPr>
          <a:xfrm>
            <a:off x="404217" y="6481048"/>
            <a:ext cx="461963" cy="692944"/>
          </a:xfrm>
          <a:prstGeom prst="roundRect">
            <a:avLst>
              <a:gd name="adj" fmla="val 360027"/>
            </a:avLst>
          </a:prstGeom>
          <a:solidFill>
            <a:srgbClr val="E8F3E8"/>
          </a:solidFill>
          <a:ln/>
        </p:spPr>
      </p:sp>
      <p:sp>
        <p:nvSpPr>
          <p:cNvPr id="21" name="Text 14"/>
          <p:cNvSpPr/>
          <p:nvPr/>
        </p:nvSpPr>
        <p:spPr>
          <a:xfrm>
            <a:off x="548521" y="6719292"/>
            <a:ext cx="173236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1350" dirty="0"/>
          </a:p>
        </p:txBody>
      </p:sp>
      <p:sp>
        <p:nvSpPr>
          <p:cNvPr id="22" name="Text 15"/>
          <p:cNvSpPr/>
          <p:nvPr/>
        </p:nvSpPr>
        <p:spPr>
          <a:xfrm>
            <a:off x="981670" y="6596539"/>
            <a:ext cx="1443633" cy="180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Events &amp; Parties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373" y="553879"/>
            <a:ext cx="4703683" cy="496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Benefits for Businesses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94373" y="1347430"/>
            <a:ext cx="198358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4373" y="1661636"/>
            <a:ext cx="7755255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694373" y="1806535"/>
            <a:ext cx="247995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Happier Customers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94373" y="2235398"/>
            <a:ext cx="775525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Enhanced enjoyment leads to greater customer satisfaction and loyalty.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4373" y="2899767"/>
            <a:ext cx="198358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94373" y="3213973"/>
            <a:ext cx="7755255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694373" y="3358872"/>
            <a:ext cx="247995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Reduced Costs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94373" y="3787735"/>
            <a:ext cx="775525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Less need for napkins and cleaning supplies, lowering operational expenses.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94373" y="4452104"/>
            <a:ext cx="198358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4373" y="4766310"/>
            <a:ext cx="7755255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694373" y="4911209"/>
            <a:ext cx="2557939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Unique Selling Point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94373" y="5340072"/>
            <a:ext cx="775525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Differentiate your offering with an innovative and practical product.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94373" y="6004441"/>
            <a:ext cx="198358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94373" y="6318647"/>
            <a:ext cx="7755255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8" name="Text 15"/>
          <p:cNvSpPr/>
          <p:nvPr/>
        </p:nvSpPr>
        <p:spPr>
          <a:xfrm>
            <a:off x="694373" y="6463546"/>
            <a:ext cx="2516148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Social Media Appeal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694373" y="6892409"/>
            <a:ext cx="7755255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Highly shareable and photogenic, boosting your online presence and brand visibility.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457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Final Message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1133951" y="4386858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cleaner way to enjoy ice cream – it's simple, smart, and tasty!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131707"/>
            <a:ext cx="30480" cy="873204"/>
          </a:xfrm>
          <a:prstGeom prst="rect">
            <a:avLst/>
          </a:prstGeom>
          <a:solidFill>
            <a:srgbClr val="438951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